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0" r:id="rId3"/>
    <p:sldId id="277" r:id="rId4"/>
    <p:sldId id="258" r:id="rId5"/>
    <p:sldId id="275" r:id="rId6"/>
    <p:sldId id="276" r:id="rId7"/>
    <p:sldId id="263" r:id="rId8"/>
    <p:sldId id="261" r:id="rId9"/>
    <p:sldId id="264" r:id="rId10"/>
    <p:sldId id="262" r:id="rId11"/>
    <p:sldId id="272" r:id="rId12"/>
    <p:sldId id="270" r:id="rId13"/>
    <p:sldId id="271" r:id="rId14"/>
    <p:sldId id="265" r:id="rId15"/>
    <p:sldId id="273" r:id="rId16"/>
    <p:sldId id="274" r:id="rId17"/>
    <p:sldId id="269" r:id="rId18"/>
    <p:sldId id="266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E23A1-5B81-49F8-8897-85B3B1A5EC84}" type="datetimeFigureOut">
              <a:rPr lang="nl-NL" smtClean="0"/>
              <a:t>20-10-2016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99A8A-6476-4D11-8C41-F2D2452C93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719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Demo:</a:t>
            </a:r>
          </a:p>
          <a:p>
            <a:r>
              <a:rPr lang="da-DK" dirty="0" smtClean="0"/>
              <a:t>$Profile</a:t>
            </a:r>
            <a:r>
              <a:rPr lang="da-DK" baseline="0" dirty="0" smtClean="0"/>
              <a:t> – a string, but not really?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99A8A-6476-4D11-8C41-F2D2452C93D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98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Demo:</a:t>
            </a:r>
          </a:p>
          <a:p>
            <a:r>
              <a:rPr lang="da-DK" dirty="0" smtClean="0"/>
              <a:t>$Profile</a:t>
            </a:r>
            <a:r>
              <a:rPr lang="da-DK" baseline="0" dirty="0" smtClean="0"/>
              <a:t> – a string, but not really?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99A8A-6476-4D11-8C41-F2D2452C93D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47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Demo:</a:t>
            </a:r>
          </a:p>
          <a:p>
            <a:r>
              <a:rPr lang="da-DK" dirty="0" smtClean="0"/>
              <a:t>$Profile</a:t>
            </a:r>
            <a:r>
              <a:rPr lang="da-DK" baseline="0" dirty="0" smtClean="0"/>
              <a:t> – a string, but not really?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99A8A-6476-4D11-8C41-F2D2452C93D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51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F# + C# demo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99A8A-6476-4D11-8C41-F2D2452C93D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07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F# + C# demo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99A8A-6476-4D11-8C41-F2D2452C93DC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11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GB" dirty="0" smtClean="0"/>
              <a:t>ETS</a:t>
            </a:r>
            <a:br>
              <a:rPr lang="en-GB" dirty="0" smtClean="0"/>
            </a:br>
            <a:r>
              <a:rPr lang="en-GB" dirty="0" smtClean="0"/>
              <a:t>The magic underneath the shell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Mathias R. </a:t>
            </a:r>
            <a:r>
              <a:rPr lang="en-GB" dirty="0" err="1" smtClean="0"/>
              <a:t>Jessen</a:t>
            </a:r>
            <a:endParaRPr lang="en-GB" dirty="0"/>
          </a:p>
          <a:p>
            <a:r>
              <a:rPr lang="en-GB" dirty="0" smtClean="0"/>
              <a:t>@</a:t>
            </a:r>
            <a:r>
              <a:rPr lang="en-GB" dirty="0" err="1" smtClean="0"/>
              <a:t>IISResetMe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Language-specific Types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String, Number, Boolean, Array, function(), Object</a:t>
            </a:r>
          </a:p>
          <a:p>
            <a:pPr lvl="1"/>
            <a:endParaRPr lang="en-GB" dirty="0" smtClean="0"/>
          </a:p>
          <a:p>
            <a:r>
              <a:rPr lang="en-GB" dirty="0"/>
              <a:t>Perl:</a:t>
            </a:r>
          </a:p>
          <a:p>
            <a:pPr lvl="1"/>
            <a:r>
              <a:rPr lang="en-GB" dirty="0"/>
              <a:t>Scalar, Array, </a:t>
            </a:r>
            <a:r>
              <a:rPr lang="en-GB" dirty="0" smtClean="0"/>
              <a:t>Hash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Java/C#</a:t>
            </a:r>
          </a:p>
          <a:p>
            <a:pPr lvl="1"/>
            <a:r>
              <a:rPr lang="en-GB" dirty="0" smtClean="0"/>
              <a:t>Object &lt;- everything else extends this</a:t>
            </a:r>
          </a:p>
        </p:txBody>
      </p:sp>
    </p:spTree>
    <p:extLst>
      <p:ext uri="{BB962C8B-B14F-4D97-AF65-F5344CB8AC3E}">
        <p14:creationId xmlns:p14="http://schemas.microsoft.com/office/powerpoint/2010/main" val="22398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verview of the Common Language Infrastructure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21" y="365125"/>
            <a:ext cx="5166658" cy="61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and CLI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1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and the Common Type System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830" y="3380597"/>
            <a:ext cx="2257512" cy="54591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Type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6848" y="4063954"/>
            <a:ext cx="3026536" cy="959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Values</a:t>
            </a:r>
          </a:p>
          <a:p>
            <a:pPr algn="ctr"/>
            <a:r>
              <a:rPr lang="da-DK" dirty="0" smtClean="0"/>
              <a:t>(primitive/value types)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307159" y="4063954"/>
            <a:ext cx="3026536" cy="959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Objects</a:t>
            </a:r>
          </a:p>
          <a:p>
            <a:pPr algn="ctr"/>
            <a:r>
              <a:rPr lang="da-DK" dirty="0" smtClean="0"/>
              <a:t>(abstract/reference types)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936847" y="1954076"/>
            <a:ext cx="6396847" cy="1558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Language-specific type constraints</a:t>
            </a:r>
          </a:p>
          <a:p>
            <a:pPr algn="ctr"/>
            <a:r>
              <a:rPr lang="da-DK" dirty="0" smtClean="0"/>
              <a:t>that map onto CTS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74460" y="2920621"/>
            <a:ext cx="696036" cy="5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074460" y="3775808"/>
            <a:ext cx="600501" cy="87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9677470" y="4063953"/>
            <a:ext cx="585646" cy="23777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/>
          <p:cNvSpPr txBox="1"/>
          <p:nvPr/>
        </p:nvSpPr>
        <p:spPr>
          <a:xfrm>
            <a:off x="10263116" y="5068181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   CTS</a:t>
            </a:r>
            <a:endParaRPr lang="nl-NL" dirty="0"/>
          </a:p>
        </p:txBody>
      </p:sp>
      <p:cxnSp>
        <p:nvCxnSpPr>
          <p:cNvPr id="16" name="Straight Arrow Connector 15"/>
          <p:cNvCxnSpPr>
            <a:stCxn id="2" idx="3"/>
            <a:endCxn id="6" idx="1"/>
          </p:cNvCxnSpPr>
          <p:nvPr/>
        </p:nvCxnSpPr>
        <p:spPr>
          <a:xfrm>
            <a:off x="5963384" y="4543587"/>
            <a:ext cx="343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936847" y="5281684"/>
            <a:ext cx="6396847" cy="46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Generics requirements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2936847" y="5977719"/>
            <a:ext cx="6396847" cy="46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Metadata requirements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12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and the Common Type System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830" y="3380597"/>
            <a:ext cx="2257512" cy="545911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Type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6848" y="4063954"/>
            <a:ext cx="3026536" cy="959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Values</a:t>
            </a:r>
          </a:p>
          <a:p>
            <a:pPr algn="ctr"/>
            <a:r>
              <a:rPr lang="da-DK" dirty="0" smtClean="0"/>
              <a:t>(primitive/value types)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307159" y="4063954"/>
            <a:ext cx="3026536" cy="9592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Objects</a:t>
            </a:r>
          </a:p>
          <a:p>
            <a:pPr algn="ctr"/>
            <a:r>
              <a:rPr lang="da-DK" dirty="0" smtClean="0"/>
              <a:t>(abstract/reference types)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936847" y="1954076"/>
            <a:ext cx="6396847" cy="1558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Unified Type System (Everything is Object)</a:t>
            </a:r>
          </a:p>
          <a:p>
            <a:pPr algn="ctr"/>
            <a:r>
              <a:rPr lang="da-DK" dirty="0" smtClean="0"/>
              <a:t>Builtin types map onto primitive value types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74460" y="2920621"/>
            <a:ext cx="696036" cy="5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074460" y="3775808"/>
            <a:ext cx="600501" cy="87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9677470" y="4063953"/>
            <a:ext cx="585646" cy="237778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/>
          <p:cNvSpPr txBox="1"/>
          <p:nvPr/>
        </p:nvSpPr>
        <p:spPr>
          <a:xfrm>
            <a:off x="10263116" y="5068181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   CTS</a:t>
            </a:r>
            <a:endParaRPr lang="nl-NL" dirty="0"/>
          </a:p>
        </p:txBody>
      </p:sp>
      <p:cxnSp>
        <p:nvCxnSpPr>
          <p:cNvPr id="16" name="Straight Arrow Connector 15"/>
          <p:cNvCxnSpPr>
            <a:stCxn id="2" idx="3"/>
            <a:endCxn id="6" idx="1"/>
          </p:cNvCxnSpPr>
          <p:nvPr/>
        </p:nvCxnSpPr>
        <p:spPr>
          <a:xfrm>
            <a:off x="5963384" y="4543587"/>
            <a:ext cx="343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936847" y="5281684"/>
            <a:ext cx="6396847" cy="46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Generics requirements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2936847" y="5977719"/>
            <a:ext cx="6396847" cy="46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Metadata requirements</a:t>
            </a:r>
            <a:endParaRPr lang="nl-NL" dirty="0"/>
          </a:p>
        </p:txBody>
      </p:sp>
      <p:sp>
        <p:nvSpPr>
          <p:cNvPr id="15" name="Right Brace 14"/>
          <p:cNvSpPr/>
          <p:nvPr/>
        </p:nvSpPr>
        <p:spPr>
          <a:xfrm>
            <a:off x="9677470" y="1954077"/>
            <a:ext cx="585646" cy="155834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10426889" y="257124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C# Spec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0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.NET and the Common Type System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Abstract enough to allow language-specific type systems</a:t>
            </a:r>
          </a:p>
          <a:p>
            <a:endParaRPr lang="en-GB" dirty="0" smtClean="0"/>
          </a:p>
          <a:p>
            <a:r>
              <a:rPr lang="en-GB" dirty="0" smtClean="0"/>
              <a:t>Specific </a:t>
            </a:r>
            <a:r>
              <a:rPr lang="en-GB" dirty="0"/>
              <a:t>enough to </a:t>
            </a:r>
            <a:r>
              <a:rPr lang="en-GB" dirty="0" smtClean="0"/>
              <a:t>guarantee </a:t>
            </a:r>
            <a:r>
              <a:rPr lang="en-GB" dirty="0"/>
              <a:t>language </a:t>
            </a:r>
            <a:r>
              <a:rPr lang="en-GB" dirty="0" smtClean="0"/>
              <a:t>interoperability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65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and the Extended Type System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Everything is a </a:t>
            </a:r>
            <a:r>
              <a:rPr lang="en-GB" dirty="0" err="1" smtClean="0"/>
              <a:t>PSObject</a:t>
            </a:r>
            <a:r>
              <a:rPr lang="en-GB" dirty="0" smtClean="0"/>
              <a:t>!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err="1" smtClean="0"/>
              <a:t>PSObject</a:t>
            </a:r>
            <a:r>
              <a:rPr lang="en-GB" dirty="0" smtClean="0"/>
              <a:t> acts as an implicit wrapper around objects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 smtClean="0"/>
              <a:t>PSObject</a:t>
            </a:r>
            <a:r>
              <a:rPr lang="en-GB" dirty="0" smtClean="0"/>
              <a:t> provides an adapted view of the underlying value</a:t>
            </a:r>
          </a:p>
        </p:txBody>
      </p:sp>
    </p:spTree>
    <p:extLst>
      <p:ext uri="{BB962C8B-B14F-4D97-AF65-F5344CB8AC3E}">
        <p14:creationId xmlns:p14="http://schemas.microsoft.com/office/powerpoint/2010/main" val="89149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PSObject</a:t>
            </a:r>
            <a:br>
              <a:rPr lang="da-DK" dirty="0" smtClean="0"/>
            </a:br>
            <a:r>
              <a:rPr lang="da-DK" dirty="0" smtClean="0"/>
              <a:t>Layer </a:t>
            </a:r>
            <a:endParaRPr lang="nl-NL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5207" y="5640838"/>
            <a:ext cx="1628775" cy="866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5213" y="282056"/>
            <a:ext cx="8928766" cy="4285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5462235" y="428617"/>
            <a:ext cx="3818245" cy="137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$_.PSBASE</a:t>
            </a:r>
          </a:p>
          <a:p>
            <a:pPr algn="ctr"/>
            <a:r>
              <a:rPr lang="da-DK" dirty="0" smtClean="0"/>
              <a:t>(original .NET object)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9379145" y="428617"/>
            <a:ext cx="2415652" cy="137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$_.PSEXTENDED</a:t>
            </a:r>
          </a:p>
          <a:p>
            <a:pPr algn="ctr"/>
            <a:r>
              <a:rPr lang="da-DK" dirty="0" smtClean="0"/>
              <a:t>Extended view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3084394" y="3399012"/>
            <a:ext cx="8720919" cy="1030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$_.PSADAPTED</a:t>
            </a:r>
          </a:p>
          <a:p>
            <a:pPr algn="ctr"/>
            <a:r>
              <a:rPr lang="da-DK" dirty="0" smtClean="0"/>
              <a:t>Adapted view (what we see in the shell)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3094909" y="2213811"/>
            <a:ext cx="8699887" cy="1064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$_.PSOBJECT</a:t>
            </a:r>
          </a:p>
          <a:p>
            <a:pPr algn="ctr"/>
            <a:r>
              <a:rPr lang="da-DK" dirty="0" smtClean="0"/>
              <a:t>Adapter(Set)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3084394" y="428617"/>
            <a:ext cx="2279177" cy="715409"/>
          </a:xfrm>
          <a:prstGeom prst="rect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PSTypeNames</a:t>
            </a:r>
            <a:endParaRPr lang="nl-NL" dirty="0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2975213" y="4687888"/>
            <a:ext cx="8928765" cy="832514"/>
          </a:xfrm>
          <a:prstGeom prst="triangl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69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3094910" y="1264462"/>
            <a:ext cx="2279177" cy="543640"/>
          </a:xfrm>
          <a:prstGeom prst="rect">
            <a:avLst/>
          </a:prstGeom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 smtClean="0"/>
              <a:t>PSStandardMembers</a:t>
            </a:r>
            <a:endParaRPr lang="nl-NL" dirty="0"/>
          </a:p>
        </p:txBody>
      </p:sp>
      <p:sp>
        <p:nvSpPr>
          <p:cNvPr id="19" name="Right Brace 18"/>
          <p:cNvSpPr/>
          <p:nvPr/>
        </p:nvSpPr>
        <p:spPr>
          <a:xfrm rot="5400000">
            <a:off x="7327070" y="-2339195"/>
            <a:ext cx="235561" cy="869988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9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 System Taxonomy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Static/Dynamic typing</a:t>
            </a:r>
            <a:endParaRPr lang="en-GB" dirty="0"/>
          </a:p>
          <a:p>
            <a:pPr lvl="1"/>
            <a:r>
              <a:rPr lang="en-GB" dirty="0" smtClean="0"/>
              <a:t>Compile-time vs Runtime-time type checks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Static: Strong/Weak typing - Dynamic: Explicit/Implicit typing</a:t>
            </a:r>
            <a:endParaRPr lang="en-GB" dirty="0"/>
          </a:p>
          <a:p>
            <a:pPr lvl="1"/>
            <a:r>
              <a:rPr lang="en-GB" dirty="0"/>
              <a:t>Are </a:t>
            </a:r>
            <a:r>
              <a:rPr lang="en-GB" dirty="0" smtClean="0"/>
              <a:t>context </a:t>
            </a:r>
            <a:r>
              <a:rPr lang="en-GB" dirty="0"/>
              <a:t>types declared or inferred from </a:t>
            </a:r>
            <a:r>
              <a:rPr lang="en-GB" dirty="0" smtClean="0"/>
              <a:t>value expressions?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Safe/Unsafe typing</a:t>
            </a:r>
          </a:p>
          <a:p>
            <a:pPr lvl="1"/>
            <a:r>
              <a:rPr lang="en-GB" dirty="0" smtClean="0"/>
              <a:t>Will unexpected type interactions throw errors or cause weirdness?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17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 System Taxonomy - PowerShell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PowerShell is</a:t>
            </a:r>
          </a:p>
          <a:p>
            <a:pPr lvl="1"/>
            <a:r>
              <a:rPr lang="en-GB" dirty="0" smtClean="0"/>
              <a:t>Dynamic</a:t>
            </a:r>
          </a:p>
          <a:p>
            <a:pPr lvl="2"/>
            <a:r>
              <a:rPr lang="en-GB" dirty="0" smtClean="0"/>
              <a:t>Magic happens at runtime</a:t>
            </a:r>
          </a:p>
          <a:p>
            <a:pPr lvl="1"/>
            <a:r>
              <a:rPr lang="en-GB" dirty="0" smtClean="0"/>
              <a:t>Implicit (Explicit typing optional)</a:t>
            </a:r>
          </a:p>
          <a:p>
            <a:pPr lvl="2"/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Get-Value</a:t>
            </a:r>
          </a:p>
          <a:p>
            <a:pPr lvl="2"/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[string]$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Get-Value</a:t>
            </a:r>
          </a:p>
          <a:p>
            <a:pPr lvl="1"/>
            <a:r>
              <a:rPr lang="en-GB" dirty="0" smtClean="0"/>
              <a:t>Safe</a:t>
            </a:r>
          </a:p>
          <a:p>
            <a:pPr lvl="2"/>
            <a:r>
              <a:rPr lang="en-GB" dirty="0" smtClean="0"/>
              <a:t>.NET is inherently memory safe (until you tell it not be)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19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whoami</a:t>
            </a:r>
            <a:r>
              <a:rPr lang="en-GB" dirty="0" smtClean="0"/>
              <a:t> /claims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Professionally</a:t>
            </a:r>
          </a:p>
          <a:p>
            <a:pPr lvl="1"/>
            <a:r>
              <a:rPr lang="en-GB" dirty="0" smtClean="0"/>
              <a:t>Security Administrator, Threat Management Team @ Booking.com</a:t>
            </a:r>
            <a:endParaRPr lang="en-GB" dirty="0" smtClean="0"/>
          </a:p>
          <a:p>
            <a:pPr lvl="1"/>
            <a:r>
              <a:rPr lang="en-GB" dirty="0" smtClean="0"/>
              <a:t>Reads </a:t>
            </a:r>
            <a:r>
              <a:rPr lang="en-GB" dirty="0"/>
              <a:t>a lot of Perl/JavaScript/Go/C#, writes very </a:t>
            </a:r>
            <a:r>
              <a:rPr lang="en-GB" dirty="0" smtClean="0"/>
              <a:t>little</a:t>
            </a:r>
          </a:p>
          <a:p>
            <a:pPr lvl="1"/>
            <a:r>
              <a:rPr lang="en-GB" dirty="0"/>
              <a:t>Recovering web developer, ops person, heckler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Privately</a:t>
            </a:r>
          </a:p>
          <a:p>
            <a:pPr lvl="1"/>
            <a:r>
              <a:rPr lang="en-GB" dirty="0"/>
              <a:t>Obsessed with </a:t>
            </a:r>
            <a:r>
              <a:rPr lang="en-GB" dirty="0" smtClean="0"/>
              <a:t>PowerShell</a:t>
            </a:r>
            <a:endParaRPr lang="en-GB" dirty="0"/>
          </a:p>
          <a:p>
            <a:pPr lvl="1"/>
            <a:r>
              <a:rPr lang="en-GB" dirty="0" smtClean="0"/>
              <a:t>Addicted to </a:t>
            </a:r>
            <a:r>
              <a:rPr lang="en-GB" dirty="0" err="1" smtClean="0"/>
              <a:t>StackExchange</a:t>
            </a:r>
            <a:r>
              <a:rPr lang="en-GB" dirty="0"/>
              <a:t> </a:t>
            </a:r>
            <a:r>
              <a:rPr lang="en-GB" dirty="0" smtClean="0"/>
              <a:t>and Black (?:</a:t>
            </a:r>
            <a:r>
              <a:rPr lang="en-GB" dirty="0" err="1" smtClean="0"/>
              <a:t>Liquorice|Metal</a:t>
            </a:r>
            <a:r>
              <a:rPr lang="en-GB" dirty="0" smtClean="0"/>
              <a:t>)</a:t>
            </a:r>
            <a:endParaRPr lang="en-GB" dirty="0" smtClean="0"/>
          </a:p>
        </p:txBody>
      </p:sp>
      <p:pic>
        <p:nvPicPr>
          <p:cNvPr id="1026" name="Picture 2" descr="profile for Mathias R. Jessen on Stack Exchange, a network of free, community-driven Q&amp;A 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31" y="751680"/>
            <a:ext cx="19812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The mystery of Rob’s $Profile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a-DK" dirty="0" smtClean="0"/>
              <a:t>$Profile is a [string]</a:t>
            </a:r>
          </a:p>
          <a:p>
            <a:pPr marL="0" indent="0" algn="ctr">
              <a:buNone/>
            </a:pPr>
            <a:r>
              <a:rPr lang="da-DK" dirty="0" smtClean="0"/>
              <a:t>but it behaves differently from normal string?!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91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as a glue language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Based on .NET, powerful reflection</a:t>
            </a:r>
          </a:p>
          <a:p>
            <a:r>
              <a:rPr lang="en-GB" dirty="0" smtClean="0"/>
              <a:t>Ease of interaction with:</a:t>
            </a:r>
          </a:p>
          <a:p>
            <a:pPr lvl="1"/>
            <a:r>
              <a:rPr lang="en-GB" dirty="0" smtClean="0"/>
              <a:t>XML</a:t>
            </a:r>
          </a:p>
          <a:p>
            <a:pPr lvl="1"/>
            <a:r>
              <a:rPr lang="en-GB" dirty="0" smtClean="0"/>
              <a:t>WMI/CIM</a:t>
            </a:r>
          </a:p>
          <a:p>
            <a:pPr lvl="1"/>
            <a:r>
              <a:rPr lang="en-GB" dirty="0" smtClean="0"/>
              <a:t>COM interfaces</a:t>
            </a:r>
          </a:p>
          <a:p>
            <a:pPr lvl="1"/>
            <a:r>
              <a:rPr lang="en-GB" dirty="0" smtClean="0"/>
              <a:t>ADSI/</a:t>
            </a:r>
            <a:r>
              <a:rPr lang="en-GB" dirty="0" err="1" smtClean="0"/>
              <a:t>DirectoryEntry</a:t>
            </a:r>
            <a:endParaRPr lang="en-GB" dirty="0" smtClean="0"/>
          </a:p>
          <a:p>
            <a:pPr lvl="1"/>
            <a:r>
              <a:rPr lang="en-GB" dirty="0" smtClean="0"/>
              <a:t>Native .NET objects</a:t>
            </a:r>
          </a:p>
          <a:p>
            <a:pPr lvl="1"/>
            <a:r>
              <a:rPr lang="en-GB" dirty="0" smtClean="0"/>
              <a:t>etc.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as a glue language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lvl="1" indent="0" algn="ctr">
              <a:buNone/>
            </a:pPr>
            <a:r>
              <a:rPr lang="en-GB" sz="6000" dirty="0" smtClean="0"/>
              <a:t>But how?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919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as a glue language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lvl="1" indent="0" algn="ctr">
              <a:buNone/>
            </a:pPr>
            <a:r>
              <a:rPr lang="en-GB" sz="6000" dirty="0" smtClean="0"/>
              <a:t>Extended Type System</a:t>
            </a:r>
          </a:p>
          <a:p>
            <a:pPr marL="457200" lvl="1" indent="0" algn="ctr">
              <a:buNone/>
            </a:pPr>
            <a:r>
              <a:rPr lang="en-GB" sz="6000" dirty="0" smtClean="0"/>
              <a:t>Adapting Type System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819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 classifications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types</a:t>
            </a:r>
          </a:p>
          <a:p>
            <a:pPr lvl="1"/>
            <a:r>
              <a:rPr lang="en-GB" dirty="0" err="1" smtClean="0"/>
              <a:t>int</a:t>
            </a:r>
            <a:r>
              <a:rPr lang="en-GB" dirty="0" smtClean="0"/>
              <a:t>, byte, bool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Composite types</a:t>
            </a:r>
            <a:endParaRPr lang="en-GB" dirty="0"/>
          </a:p>
          <a:p>
            <a:pPr lvl="1"/>
            <a:r>
              <a:rPr lang="en-GB" dirty="0" err="1" smtClean="0"/>
              <a:t>enums</a:t>
            </a:r>
            <a:r>
              <a:rPr lang="en-GB" dirty="0" smtClean="0"/>
              <a:t>, </a:t>
            </a:r>
            <a:r>
              <a:rPr lang="en-GB" dirty="0" err="1" smtClean="0"/>
              <a:t>structs</a:t>
            </a:r>
            <a:r>
              <a:rPr lang="en-GB" dirty="0" smtClean="0"/>
              <a:t>, arrays 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Abstract types</a:t>
            </a:r>
          </a:p>
          <a:p>
            <a:pPr lvl="1"/>
            <a:r>
              <a:rPr lang="en-GB" dirty="0" smtClean="0"/>
              <a:t>classes, functions* </a:t>
            </a:r>
          </a:p>
        </p:txBody>
      </p:sp>
    </p:spTree>
    <p:extLst>
      <p:ext uri="{BB962C8B-B14F-4D97-AF65-F5344CB8AC3E}">
        <p14:creationId xmlns:p14="http://schemas.microsoft.com/office/powerpoint/2010/main" val="98846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smtClean="0"/>
              <a:t>(data)type</a:t>
            </a:r>
            <a:r>
              <a:rPr lang="en-GB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Core property of a object</a:t>
            </a:r>
          </a:p>
          <a:p>
            <a:endParaRPr lang="en-GB" dirty="0" smtClean="0"/>
          </a:p>
          <a:p>
            <a:r>
              <a:rPr lang="en-GB" dirty="0" smtClean="0"/>
              <a:t>Contract for behaviour</a:t>
            </a:r>
          </a:p>
          <a:p>
            <a:endParaRPr lang="en-GB" dirty="0"/>
          </a:p>
          <a:p>
            <a:r>
              <a:rPr lang="en-GB" dirty="0" smtClean="0"/>
              <a:t>(Typically) contract for operator behaviour</a:t>
            </a:r>
          </a:p>
          <a:p>
            <a:endParaRPr lang="en-GB" dirty="0" smtClean="0"/>
          </a:p>
          <a:p>
            <a:r>
              <a:rPr lang="en-GB" dirty="0" smtClean="0"/>
              <a:t>Not specific to OOP</a:t>
            </a:r>
          </a:p>
        </p:txBody>
      </p:sp>
    </p:spTree>
    <p:extLst>
      <p:ext uri="{BB962C8B-B14F-4D97-AF65-F5344CB8AC3E}">
        <p14:creationId xmlns:p14="http://schemas.microsoft.com/office/powerpoint/2010/main" val="286406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Type System?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set of rules that govern types!</a:t>
            </a:r>
          </a:p>
          <a:p>
            <a:r>
              <a:rPr lang="en-GB" dirty="0"/>
              <a:t>Aim:</a:t>
            </a:r>
          </a:p>
          <a:p>
            <a:pPr lvl="1"/>
            <a:r>
              <a:rPr lang="en-GB" dirty="0"/>
              <a:t>Reduce runtime errors</a:t>
            </a:r>
          </a:p>
          <a:p>
            <a:r>
              <a:rPr lang="en-GB" dirty="0"/>
              <a:t>Side effects:</a:t>
            </a:r>
          </a:p>
          <a:p>
            <a:pPr lvl="1"/>
            <a:r>
              <a:rPr lang="en-GB" dirty="0" smtClean="0"/>
              <a:t>Memory optimization</a:t>
            </a:r>
          </a:p>
          <a:p>
            <a:pPr lvl="1"/>
            <a:r>
              <a:rPr lang="en-GB" dirty="0"/>
              <a:t>Enhanced </a:t>
            </a:r>
            <a:r>
              <a:rPr lang="en-GB" dirty="0" smtClean="0"/>
              <a:t>reflection</a:t>
            </a:r>
            <a:endParaRPr lang="en-GB" dirty="0"/>
          </a:p>
          <a:p>
            <a:r>
              <a:rPr lang="en-GB" dirty="0"/>
              <a:t>Usually includes a core set of types that are natively recognized</a:t>
            </a:r>
          </a:p>
          <a:p>
            <a:r>
              <a:rPr lang="en-GB" dirty="0" smtClean="0"/>
              <a:t>May </a:t>
            </a:r>
            <a:r>
              <a:rPr lang="en-GB" dirty="0"/>
              <a:t>include extensible </a:t>
            </a:r>
            <a:r>
              <a:rPr lang="en-GB" dirty="0" smtClean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7541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530</Words>
  <Application>Microsoft Office PowerPoint</Application>
  <PresentationFormat>Widescreen</PresentationFormat>
  <Paragraphs>144</Paragraphs>
  <Slides>19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Kailasa</vt:lpstr>
      <vt:lpstr>Segoe UI</vt:lpstr>
      <vt:lpstr>Segoe UI Light</vt:lpstr>
      <vt:lpstr>Office Theme</vt:lpstr>
      <vt:lpstr>ETS The magic underneath the shell</vt:lpstr>
      <vt:lpstr>whoami /claims</vt:lpstr>
      <vt:lpstr>The mystery of Rob’s $Profile</vt:lpstr>
      <vt:lpstr>PowerShell as a glue language</vt:lpstr>
      <vt:lpstr>PowerShell as a glue language</vt:lpstr>
      <vt:lpstr>PowerShell as a glue language</vt:lpstr>
      <vt:lpstr>Type classifications</vt:lpstr>
      <vt:lpstr>What is a (data)type?</vt:lpstr>
      <vt:lpstr>What is a Type System?</vt:lpstr>
      <vt:lpstr>Language-specific Types</vt:lpstr>
      <vt:lpstr>.NET and CLI</vt:lpstr>
      <vt:lpstr>.NET and the Common Type System</vt:lpstr>
      <vt:lpstr>.NET and the Common Type System</vt:lpstr>
      <vt:lpstr>.NET and the Common Type System</vt:lpstr>
      <vt:lpstr>PowerShell and the Extended Type System</vt:lpstr>
      <vt:lpstr> PSObject Layer </vt:lpstr>
      <vt:lpstr>Type System Taxonomy</vt:lpstr>
      <vt:lpstr>Type System Taxonomy - PowerShell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Jessen, Mathias Rørbo</cp:lastModifiedBy>
  <cp:revision>46</cp:revision>
  <dcterms:created xsi:type="dcterms:W3CDTF">2016-09-20T12:20:52Z</dcterms:created>
  <dcterms:modified xsi:type="dcterms:W3CDTF">2016-10-21T07:58:51Z</dcterms:modified>
</cp:coreProperties>
</file>